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256" r:id="rId2"/>
    <p:sldId id="257" r:id="rId3"/>
    <p:sldId id="267" r:id="rId4"/>
    <p:sldId id="268" r:id="rId5"/>
    <p:sldId id="269" r:id="rId6"/>
    <p:sldId id="270" r:id="rId7"/>
    <p:sldId id="271" r:id="rId8"/>
    <p:sldId id="272" r:id="rId9"/>
    <p:sldId id="273" r:id="rId10"/>
    <p:sldId id="274" r:id="rId11"/>
    <p:sldId id="275" r:id="rId12"/>
    <p:sldId id="276" r:id="rId13"/>
    <p:sldId id="277" r:id="rId14"/>
    <p:sldId id="281" r:id="rId15"/>
    <p:sldId id="282" r:id="rId16"/>
    <p:sldId id="287" r:id="rId17"/>
    <p:sldId id="283" r:id="rId18"/>
    <p:sldId id="284" r:id="rId19"/>
    <p:sldId id="285" r:id="rId20"/>
    <p:sldId id="278" r:id="rId21"/>
    <p:sldId id="279" r:id="rId22"/>
    <p:sldId id="280" r:id="rId23"/>
    <p:sldId id="286" r:id="rId24"/>
    <p:sldId id="260" r:id="rId25"/>
    <p:sldId id="288" r:id="rId26"/>
    <p:sldId id="289" r:id="rId27"/>
    <p:sldId id="290" r:id="rId28"/>
    <p:sldId id="291" r:id="rId29"/>
    <p:sldId id="292" r:id="rId30"/>
    <p:sldId id="293" r:id="rId31"/>
    <p:sldId id="294" r:id="rId32"/>
    <p:sldId id="295" r:id="rId33"/>
    <p:sldId id="296" r:id="rId34"/>
    <p:sldId id="29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p:cViewPr varScale="1">
        <p:scale>
          <a:sx n="80" d="100"/>
          <a:sy n="80" d="100"/>
        </p:scale>
        <p:origin x="43" y="70"/>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11/24/2019</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11/24/2019</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11/24/2019</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11/24/2019</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11/24/2019</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11/24/2019</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11/24/2019</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11/24/2019</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11/24/2019</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11/24/2019</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6225" y="260648"/>
            <a:ext cx="4098175" cy="4608512"/>
          </a:xfrm>
        </p:spPr>
        <p:txBody>
          <a:bodyPr>
            <a:normAutofit/>
          </a:bodyPr>
          <a:lstStyle/>
          <a:p>
            <a:r>
              <a:rPr lang="en-US" sz="3100" dirty="0"/>
              <a:t>Course Title: Introduction to Data Science</a:t>
            </a:r>
            <a:br>
              <a:rPr lang="en-US" sz="3100" dirty="0"/>
            </a:br>
            <a:r>
              <a:rPr lang="en-US" sz="3100" dirty="0"/>
              <a:t>Course Code: UE18CS203</a:t>
            </a:r>
            <a:br>
              <a:rPr lang="en-US" sz="3100" dirty="0"/>
            </a:br>
            <a:r>
              <a:rPr lang="en-US" sz="3100" dirty="0"/>
              <a:t> </a:t>
            </a:r>
            <a:br>
              <a:rPr lang="en-US" sz="3100" dirty="0"/>
            </a:br>
            <a:r>
              <a:rPr lang="en-US" sz="3100" dirty="0"/>
              <a:t>OSMI Mental Health in Tech Survey 2016</a:t>
            </a:r>
            <a:br>
              <a:rPr lang="en-US" sz="3600" dirty="0"/>
            </a:br>
            <a:endParaRPr lang="en-US" sz="3600" dirty="0"/>
          </a:p>
        </p:txBody>
      </p:sp>
      <p:sp>
        <p:nvSpPr>
          <p:cNvPr id="3" name="Subtitle 2"/>
          <p:cNvSpPr>
            <a:spLocks noGrp="1"/>
          </p:cNvSpPr>
          <p:nvPr>
            <p:ph type="subTitle" idx="1"/>
          </p:nvPr>
        </p:nvSpPr>
        <p:spPr>
          <a:xfrm>
            <a:off x="626225" y="5181600"/>
            <a:ext cx="4098175" cy="1343744"/>
          </a:xfrm>
        </p:spPr>
        <p:txBody>
          <a:bodyPr>
            <a:normAutofit fontScale="92500"/>
          </a:bodyPr>
          <a:lstStyle/>
          <a:p>
            <a:r>
              <a:rPr lang="en-US" dirty="0"/>
              <a:t>Done By: </a:t>
            </a:r>
            <a:r>
              <a:rPr lang="en-US" dirty="0" err="1"/>
              <a:t>Mahah</a:t>
            </a:r>
            <a:r>
              <a:rPr lang="en-US" dirty="0"/>
              <a:t> </a:t>
            </a:r>
            <a:r>
              <a:rPr lang="en-US"/>
              <a:t>(PES1201801529)</a:t>
            </a:r>
            <a:endParaRPr lang="en-US" dirty="0"/>
          </a:p>
          <a:p>
            <a:r>
              <a:rPr lang="en-US" dirty="0"/>
              <a:t>Pranav ( PES1201800288)</a:t>
            </a:r>
          </a:p>
          <a:p>
            <a:r>
              <a:rPr lang="en-US" dirty="0"/>
              <a:t>Vibha (PES1201800158)</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00D5CE-5055-4AC2-B188-67C89949150D}"/>
              </a:ext>
            </a:extLst>
          </p:cNvPr>
          <p:cNvSpPr>
            <a:spLocks noGrp="1"/>
          </p:cNvSpPr>
          <p:nvPr>
            <p:ph type="title"/>
          </p:nvPr>
        </p:nvSpPr>
        <p:spPr/>
        <p:txBody>
          <a:bodyPr/>
          <a:lstStyle/>
          <a:p>
            <a:r>
              <a:rPr lang="en-US" dirty="0"/>
              <a:t>Before Cleaning</a:t>
            </a:r>
            <a:endParaRPr lang="en-IN" dirty="0"/>
          </a:p>
        </p:txBody>
      </p:sp>
      <p:pic>
        <p:nvPicPr>
          <p:cNvPr id="3" name="Picture 2">
            <a:extLst>
              <a:ext uri="{FF2B5EF4-FFF2-40B4-BE49-F238E27FC236}">
                <a16:creationId xmlns:a16="http://schemas.microsoft.com/office/drawing/2014/main" id="{958EFF8D-CD28-4F9E-8DBE-15FAF11FBEA0}"/>
              </a:ext>
            </a:extLst>
          </p:cNvPr>
          <p:cNvPicPr>
            <a:picLocks noChangeAspect="1"/>
          </p:cNvPicPr>
          <p:nvPr/>
        </p:nvPicPr>
        <p:blipFill>
          <a:blip r:embed="rId2"/>
          <a:stretch>
            <a:fillRect/>
          </a:stretch>
        </p:blipFill>
        <p:spPr>
          <a:xfrm>
            <a:off x="1127448" y="1772816"/>
            <a:ext cx="10225136" cy="4779550"/>
          </a:xfrm>
          <a:prstGeom prst="rect">
            <a:avLst/>
          </a:prstGeom>
        </p:spPr>
      </p:pic>
    </p:spTree>
    <p:extLst>
      <p:ext uri="{BB962C8B-B14F-4D97-AF65-F5344CB8AC3E}">
        <p14:creationId xmlns:p14="http://schemas.microsoft.com/office/powerpoint/2010/main" val="314333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B479-B0B6-4E61-9D05-60514F65177C}"/>
              </a:ext>
            </a:extLst>
          </p:cNvPr>
          <p:cNvSpPr>
            <a:spLocks noGrp="1"/>
          </p:cNvSpPr>
          <p:nvPr>
            <p:ph type="title"/>
          </p:nvPr>
        </p:nvSpPr>
        <p:spPr/>
        <p:txBody>
          <a:bodyPr/>
          <a:lstStyle/>
          <a:p>
            <a:r>
              <a:rPr lang="en-US" dirty="0"/>
              <a:t>After Cleaning</a:t>
            </a:r>
            <a:endParaRPr lang="en-IN" dirty="0"/>
          </a:p>
        </p:txBody>
      </p:sp>
      <p:pic>
        <p:nvPicPr>
          <p:cNvPr id="3" name="Picture 2">
            <a:extLst>
              <a:ext uri="{FF2B5EF4-FFF2-40B4-BE49-F238E27FC236}">
                <a16:creationId xmlns:a16="http://schemas.microsoft.com/office/drawing/2014/main" id="{9D7CF3FA-5C62-4DA4-A63D-6355AC81DE1C}"/>
              </a:ext>
            </a:extLst>
          </p:cNvPr>
          <p:cNvPicPr>
            <a:picLocks noChangeAspect="1"/>
          </p:cNvPicPr>
          <p:nvPr/>
        </p:nvPicPr>
        <p:blipFill>
          <a:blip r:embed="rId2"/>
          <a:stretch>
            <a:fillRect/>
          </a:stretch>
        </p:blipFill>
        <p:spPr>
          <a:xfrm>
            <a:off x="1127448" y="1842316"/>
            <a:ext cx="10225136" cy="5005542"/>
          </a:xfrm>
          <a:prstGeom prst="rect">
            <a:avLst/>
          </a:prstGeom>
        </p:spPr>
      </p:pic>
    </p:spTree>
    <p:extLst>
      <p:ext uri="{BB962C8B-B14F-4D97-AF65-F5344CB8AC3E}">
        <p14:creationId xmlns:p14="http://schemas.microsoft.com/office/powerpoint/2010/main" val="37926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B80EA-8ED2-4C7F-BE6F-38E0432D9553}"/>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917A14DC-48A3-45EE-951B-37BA188406CD}"/>
              </a:ext>
            </a:extLst>
          </p:cNvPr>
          <p:cNvSpPr>
            <a:spLocks noGrp="1"/>
          </p:cNvSpPr>
          <p:nvPr>
            <p:ph idx="1"/>
          </p:nvPr>
        </p:nvSpPr>
        <p:spPr/>
        <p:txBody>
          <a:bodyPr/>
          <a:lstStyle/>
          <a:p>
            <a:r>
              <a:rPr lang="en-US" dirty="0"/>
              <a:t>Replacing NAN values with zeroes</a:t>
            </a:r>
            <a:endParaRPr lang="en-IN" dirty="0"/>
          </a:p>
        </p:txBody>
      </p:sp>
      <p:pic>
        <p:nvPicPr>
          <p:cNvPr id="4" name="Picture 3">
            <a:extLst>
              <a:ext uri="{FF2B5EF4-FFF2-40B4-BE49-F238E27FC236}">
                <a16:creationId xmlns:a16="http://schemas.microsoft.com/office/drawing/2014/main" id="{6A4C924F-53E9-465A-8936-A7B070B18222}"/>
              </a:ext>
            </a:extLst>
          </p:cNvPr>
          <p:cNvPicPr>
            <a:picLocks noChangeAspect="1"/>
          </p:cNvPicPr>
          <p:nvPr/>
        </p:nvPicPr>
        <p:blipFill>
          <a:blip r:embed="rId2"/>
          <a:stretch>
            <a:fillRect/>
          </a:stretch>
        </p:blipFill>
        <p:spPr>
          <a:xfrm>
            <a:off x="2207568" y="2341566"/>
            <a:ext cx="7344818" cy="4417214"/>
          </a:xfrm>
          <a:prstGeom prst="rect">
            <a:avLst/>
          </a:prstGeom>
        </p:spPr>
      </p:pic>
    </p:spTree>
    <p:extLst>
      <p:ext uri="{BB962C8B-B14F-4D97-AF65-F5344CB8AC3E}">
        <p14:creationId xmlns:p14="http://schemas.microsoft.com/office/powerpoint/2010/main" val="335848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62347-9526-4B7A-B1C3-76687D6A27C6}"/>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7FF1A802-38A5-4058-BA27-AB02F8B9FAEA}"/>
              </a:ext>
            </a:extLst>
          </p:cNvPr>
          <p:cNvSpPr>
            <a:spLocks noGrp="1"/>
          </p:cNvSpPr>
          <p:nvPr>
            <p:ph idx="1"/>
          </p:nvPr>
        </p:nvSpPr>
        <p:spPr/>
        <p:txBody>
          <a:bodyPr/>
          <a:lstStyle/>
          <a:p>
            <a:r>
              <a:rPr lang="en-US" dirty="0"/>
              <a:t>Numeric columns present in the dataset such as Age do not have NAN values hence no cleaning was required for the numeric columns.</a:t>
            </a:r>
          </a:p>
          <a:p>
            <a:r>
              <a:rPr lang="en-US" dirty="0"/>
              <a:t>For the same reason interpolation of data for the numeric columns was not done.</a:t>
            </a:r>
            <a:endParaRPr lang="en-IN" dirty="0"/>
          </a:p>
        </p:txBody>
      </p:sp>
    </p:spTree>
    <p:extLst>
      <p:ext uri="{BB962C8B-B14F-4D97-AF65-F5344CB8AC3E}">
        <p14:creationId xmlns:p14="http://schemas.microsoft.com/office/powerpoint/2010/main" val="1856902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1A3DD-D203-482D-868D-76B4BCF30938}"/>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3DFA71F0-CFCA-41F2-9B6E-4E7E11CA88E9}"/>
              </a:ext>
            </a:extLst>
          </p:cNvPr>
          <p:cNvSpPr>
            <a:spLocks noGrp="1"/>
          </p:cNvSpPr>
          <p:nvPr>
            <p:ph idx="1"/>
          </p:nvPr>
        </p:nvSpPr>
        <p:spPr/>
        <p:txBody>
          <a:bodyPr/>
          <a:lstStyle/>
          <a:p>
            <a:pPr marL="0" indent="0">
              <a:buNone/>
            </a:pPr>
            <a:r>
              <a:rPr lang="en-US" dirty="0"/>
              <a:t>Remove Age outliers</a:t>
            </a:r>
          </a:p>
          <a:p>
            <a:r>
              <a:rPr lang="en-US" dirty="0"/>
              <a:t>For the purpose of this analysis, we will simply replace any out-of-range age values with "</a:t>
            </a:r>
            <a:r>
              <a:rPr lang="en-US" dirty="0" err="1"/>
              <a:t>NaN</a:t>
            </a:r>
            <a:r>
              <a:rPr lang="en-US" dirty="0"/>
              <a:t>", rather than delete the rows from the data set.</a:t>
            </a:r>
          </a:p>
          <a:p>
            <a:r>
              <a:rPr lang="en-US" dirty="0"/>
              <a:t>Before Cleaning:</a:t>
            </a:r>
          </a:p>
          <a:p>
            <a:endParaRPr lang="en-US" dirty="0"/>
          </a:p>
          <a:p>
            <a:endParaRPr lang="en-IN" dirty="0"/>
          </a:p>
        </p:txBody>
      </p:sp>
      <p:pic>
        <p:nvPicPr>
          <p:cNvPr id="4" name="Picture 3">
            <a:extLst>
              <a:ext uri="{FF2B5EF4-FFF2-40B4-BE49-F238E27FC236}">
                <a16:creationId xmlns:a16="http://schemas.microsoft.com/office/drawing/2014/main" id="{4A5E9130-CFA4-4F13-BA56-EBA2FB83818E}"/>
              </a:ext>
            </a:extLst>
          </p:cNvPr>
          <p:cNvPicPr>
            <a:picLocks noChangeAspect="1"/>
          </p:cNvPicPr>
          <p:nvPr/>
        </p:nvPicPr>
        <p:blipFill>
          <a:blip r:embed="rId2"/>
          <a:stretch>
            <a:fillRect/>
          </a:stretch>
        </p:blipFill>
        <p:spPr>
          <a:xfrm>
            <a:off x="1703512" y="4149080"/>
            <a:ext cx="8877200" cy="2323056"/>
          </a:xfrm>
          <a:prstGeom prst="rect">
            <a:avLst/>
          </a:prstGeom>
        </p:spPr>
      </p:pic>
    </p:spTree>
    <p:extLst>
      <p:ext uri="{BB962C8B-B14F-4D97-AF65-F5344CB8AC3E}">
        <p14:creationId xmlns:p14="http://schemas.microsoft.com/office/powerpoint/2010/main" val="1943587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69733-055E-4218-A3A5-439DD23918BB}"/>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D15159A0-4AAA-4FDE-A661-348731AFA9B1}"/>
              </a:ext>
            </a:extLst>
          </p:cNvPr>
          <p:cNvSpPr>
            <a:spLocks noGrp="1"/>
          </p:cNvSpPr>
          <p:nvPr>
            <p:ph idx="1"/>
          </p:nvPr>
        </p:nvSpPr>
        <p:spPr/>
        <p:txBody>
          <a:bodyPr/>
          <a:lstStyle/>
          <a:p>
            <a:r>
              <a:rPr lang="en-US" dirty="0"/>
              <a:t>After Cleaning:</a:t>
            </a:r>
          </a:p>
          <a:p>
            <a:endParaRPr lang="en-IN" dirty="0"/>
          </a:p>
        </p:txBody>
      </p:sp>
      <p:pic>
        <p:nvPicPr>
          <p:cNvPr id="4" name="Picture 3">
            <a:extLst>
              <a:ext uri="{FF2B5EF4-FFF2-40B4-BE49-F238E27FC236}">
                <a16:creationId xmlns:a16="http://schemas.microsoft.com/office/drawing/2014/main" id="{90314D6A-AD8F-46A4-96E2-3C5477A77661}"/>
              </a:ext>
            </a:extLst>
          </p:cNvPr>
          <p:cNvPicPr>
            <a:picLocks noChangeAspect="1"/>
          </p:cNvPicPr>
          <p:nvPr/>
        </p:nvPicPr>
        <p:blipFill>
          <a:blip r:embed="rId2"/>
          <a:stretch>
            <a:fillRect/>
          </a:stretch>
        </p:blipFill>
        <p:spPr>
          <a:xfrm>
            <a:off x="2063552" y="2348880"/>
            <a:ext cx="7912145" cy="4104456"/>
          </a:xfrm>
          <a:prstGeom prst="rect">
            <a:avLst/>
          </a:prstGeom>
        </p:spPr>
      </p:pic>
    </p:spTree>
    <p:extLst>
      <p:ext uri="{BB962C8B-B14F-4D97-AF65-F5344CB8AC3E}">
        <p14:creationId xmlns:p14="http://schemas.microsoft.com/office/powerpoint/2010/main" val="110901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7C6B1-F4D3-4ADA-950F-600D67442F2A}"/>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82F2F5DB-6314-4EA6-AE1E-1A61D0753BF1}"/>
              </a:ext>
            </a:extLst>
          </p:cNvPr>
          <p:cNvSpPr>
            <a:spLocks noGrp="1"/>
          </p:cNvSpPr>
          <p:nvPr>
            <p:ph idx="1"/>
          </p:nvPr>
        </p:nvSpPr>
        <p:spPr/>
        <p:txBody>
          <a:bodyPr/>
          <a:lstStyle/>
          <a:p>
            <a:r>
              <a:rPr lang="en-US" dirty="0"/>
              <a:t>Distribution of ages after Cleaning</a:t>
            </a:r>
            <a:endParaRPr lang="en-IN" dirty="0"/>
          </a:p>
        </p:txBody>
      </p:sp>
      <p:pic>
        <p:nvPicPr>
          <p:cNvPr id="4" name="Picture 3">
            <a:extLst>
              <a:ext uri="{FF2B5EF4-FFF2-40B4-BE49-F238E27FC236}">
                <a16:creationId xmlns:a16="http://schemas.microsoft.com/office/drawing/2014/main" id="{3CC954CA-F73D-4AA6-AA99-39B6E5258396}"/>
              </a:ext>
            </a:extLst>
          </p:cNvPr>
          <p:cNvPicPr>
            <a:picLocks noChangeAspect="1"/>
          </p:cNvPicPr>
          <p:nvPr/>
        </p:nvPicPr>
        <p:blipFill>
          <a:blip r:embed="rId2"/>
          <a:stretch>
            <a:fillRect/>
          </a:stretch>
        </p:blipFill>
        <p:spPr>
          <a:xfrm>
            <a:off x="2850027" y="2420888"/>
            <a:ext cx="6491946" cy="4176464"/>
          </a:xfrm>
          <a:prstGeom prst="rect">
            <a:avLst/>
          </a:prstGeom>
        </p:spPr>
      </p:pic>
    </p:spTree>
    <p:extLst>
      <p:ext uri="{BB962C8B-B14F-4D97-AF65-F5344CB8AC3E}">
        <p14:creationId xmlns:p14="http://schemas.microsoft.com/office/powerpoint/2010/main" val="371287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76A1A1-0696-4DA5-AF90-E9F56FF0CB81}"/>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31DB45A8-C620-451E-A50C-992940D9803D}"/>
              </a:ext>
            </a:extLst>
          </p:cNvPr>
          <p:cNvSpPr>
            <a:spLocks noGrp="1"/>
          </p:cNvSpPr>
          <p:nvPr>
            <p:ph idx="1"/>
          </p:nvPr>
        </p:nvSpPr>
        <p:spPr/>
        <p:txBody>
          <a:bodyPr/>
          <a:lstStyle/>
          <a:p>
            <a:r>
              <a:rPr lang="en-IN" dirty="0"/>
              <a:t>Standardize gender into categories</a:t>
            </a:r>
          </a:p>
          <a:p>
            <a:r>
              <a:rPr lang="en-IN" dirty="0"/>
              <a:t>Upon analysis we found that there were 71 unique responses for gender</a:t>
            </a:r>
          </a:p>
          <a:p>
            <a:endParaRPr lang="en-IN" dirty="0"/>
          </a:p>
          <a:p>
            <a:endParaRPr lang="en-IN" dirty="0"/>
          </a:p>
        </p:txBody>
      </p:sp>
      <p:pic>
        <p:nvPicPr>
          <p:cNvPr id="4" name="Picture 3">
            <a:extLst>
              <a:ext uri="{FF2B5EF4-FFF2-40B4-BE49-F238E27FC236}">
                <a16:creationId xmlns:a16="http://schemas.microsoft.com/office/drawing/2014/main" id="{5FB9C1BC-03B3-4E29-A0A1-A9B7796CE7BA}"/>
              </a:ext>
            </a:extLst>
          </p:cNvPr>
          <p:cNvPicPr>
            <a:picLocks noChangeAspect="1"/>
          </p:cNvPicPr>
          <p:nvPr/>
        </p:nvPicPr>
        <p:blipFill>
          <a:blip r:embed="rId2"/>
          <a:stretch>
            <a:fillRect/>
          </a:stretch>
        </p:blipFill>
        <p:spPr>
          <a:xfrm>
            <a:off x="695400" y="3501008"/>
            <a:ext cx="10884524" cy="2789298"/>
          </a:xfrm>
          <a:prstGeom prst="rect">
            <a:avLst/>
          </a:prstGeom>
        </p:spPr>
      </p:pic>
    </p:spTree>
    <p:extLst>
      <p:ext uri="{BB962C8B-B14F-4D97-AF65-F5344CB8AC3E}">
        <p14:creationId xmlns:p14="http://schemas.microsoft.com/office/powerpoint/2010/main" val="2342400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01FC8-598B-4DAD-A346-3A5036DD6672}"/>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6907C6CE-6AB8-4719-AA7E-9D81451E3450}"/>
              </a:ext>
            </a:extLst>
          </p:cNvPr>
          <p:cNvSpPr>
            <a:spLocks noGrp="1"/>
          </p:cNvSpPr>
          <p:nvPr>
            <p:ph idx="1"/>
          </p:nvPr>
        </p:nvSpPr>
        <p:spPr/>
        <p:txBody>
          <a:bodyPr/>
          <a:lstStyle/>
          <a:p>
            <a:r>
              <a:rPr lang="en-US" dirty="0"/>
              <a:t>We have decided to consolidate the gender variable into the following categories, given the nature and quantities of the open-ended responses.</a:t>
            </a:r>
          </a:p>
          <a:p>
            <a:r>
              <a:rPr lang="en-US" dirty="0"/>
              <a:t>Male (cis)</a:t>
            </a:r>
          </a:p>
          <a:p>
            <a:r>
              <a:rPr lang="en-US" dirty="0"/>
              <a:t>Male (trans)</a:t>
            </a:r>
          </a:p>
          <a:p>
            <a:r>
              <a:rPr lang="en-US" dirty="0"/>
              <a:t>Female (cis)</a:t>
            </a:r>
          </a:p>
          <a:p>
            <a:r>
              <a:rPr lang="en-US" dirty="0"/>
              <a:t>Female (trans)</a:t>
            </a:r>
          </a:p>
          <a:p>
            <a:r>
              <a:rPr lang="en-US" dirty="0"/>
              <a:t>Other</a:t>
            </a:r>
          </a:p>
          <a:p>
            <a:endParaRPr lang="en-IN" dirty="0"/>
          </a:p>
        </p:txBody>
      </p:sp>
    </p:spTree>
    <p:extLst>
      <p:ext uri="{BB962C8B-B14F-4D97-AF65-F5344CB8AC3E}">
        <p14:creationId xmlns:p14="http://schemas.microsoft.com/office/powerpoint/2010/main" val="22879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CC5C4-2EA2-4C72-AD2C-15F6890BA1AD}"/>
              </a:ext>
            </a:extLst>
          </p:cNvPr>
          <p:cNvSpPr>
            <a:spLocks noGrp="1"/>
          </p:cNvSpPr>
          <p:nvPr>
            <p:ph type="title"/>
          </p:nvPr>
        </p:nvSpPr>
        <p:spPr/>
        <p:txBody>
          <a:bodyPr>
            <a:normAutofit/>
          </a:bodyPr>
          <a:lstStyle/>
          <a:p>
            <a:r>
              <a:rPr lang="en-US" dirty="0"/>
              <a:t>Data Cleaning</a:t>
            </a:r>
            <a:endParaRPr lang="en-IN" dirty="0"/>
          </a:p>
        </p:txBody>
      </p:sp>
      <p:sp>
        <p:nvSpPr>
          <p:cNvPr id="3" name="Content Placeholder 2">
            <a:extLst>
              <a:ext uri="{FF2B5EF4-FFF2-40B4-BE49-F238E27FC236}">
                <a16:creationId xmlns:a16="http://schemas.microsoft.com/office/drawing/2014/main" id="{A8C3A365-DDF2-4835-9BA3-B40EA7D61A7F}"/>
              </a:ext>
            </a:extLst>
          </p:cNvPr>
          <p:cNvSpPr>
            <a:spLocks noGrp="1"/>
          </p:cNvSpPr>
          <p:nvPr>
            <p:ph idx="1"/>
          </p:nvPr>
        </p:nvSpPr>
        <p:spPr/>
        <p:txBody>
          <a:bodyPr/>
          <a:lstStyle/>
          <a:p>
            <a:r>
              <a:rPr lang="en-US" dirty="0"/>
              <a:t>Reassignment of data into 5 categories</a:t>
            </a:r>
            <a:endParaRPr lang="en-IN" dirty="0"/>
          </a:p>
        </p:txBody>
      </p:sp>
      <p:pic>
        <p:nvPicPr>
          <p:cNvPr id="4" name="Picture 3">
            <a:extLst>
              <a:ext uri="{FF2B5EF4-FFF2-40B4-BE49-F238E27FC236}">
                <a16:creationId xmlns:a16="http://schemas.microsoft.com/office/drawing/2014/main" id="{AA3E11E7-E264-4B53-8721-6B98144367C9}"/>
              </a:ext>
            </a:extLst>
          </p:cNvPr>
          <p:cNvPicPr>
            <a:picLocks noChangeAspect="1"/>
          </p:cNvPicPr>
          <p:nvPr/>
        </p:nvPicPr>
        <p:blipFill>
          <a:blip r:embed="rId2"/>
          <a:stretch>
            <a:fillRect/>
          </a:stretch>
        </p:blipFill>
        <p:spPr>
          <a:xfrm>
            <a:off x="1205882" y="2255545"/>
            <a:ext cx="10002686" cy="2346910"/>
          </a:xfrm>
          <a:prstGeom prst="rect">
            <a:avLst/>
          </a:prstGeom>
        </p:spPr>
      </p:pic>
      <p:pic>
        <p:nvPicPr>
          <p:cNvPr id="5" name="Picture 4">
            <a:extLst>
              <a:ext uri="{FF2B5EF4-FFF2-40B4-BE49-F238E27FC236}">
                <a16:creationId xmlns:a16="http://schemas.microsoft.com/office/drawing/2014/main" id="{8E65F312-07CA-4FA0-9210-CCFE3441EE8D}"/>
              </a:ext>
            </a:extLst>
          </p:cNvPr>
          <p:cNvPicPr>
            <a:picLocks noChangeAspect="1"/>
          </p:cNvPicPr>
          <p:nvPr/>
        </p:nvPicPr>
        <p:blipFill>
          <a:blip r:embed="rId3"/>
          <a:stretch>
            <a:fillRect/>
          </a:stretch>
        </p:blipFill>
        <p:spPr>
          <a:xfrm>
            <a:off x="2213994" y="4792605"/>
            <a:ext cx="7986462" cy="1996616"/>
          </a:xfrm>
          <a:prstGeom prst="rect">
            <a:avLst/>
          </a:prstGeom>
        </p:spPr>
      </p:pic>
    </p:spTree>
    <p:extLst>
      <p:ext uri="{BB962C8B-B14F-4D97-AF65-F5344CB8AC3E}">
        <p14:creationId xmlns:p14="http://schemas.microsoft.com/office/powerpoint/2010/main" val="255590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Mental Health?</a:t>
            </a:r>
          </a:p>
        </p:txBody>
      </p:sp>
      <p:sp>
        <p:nvSpPr>
          <p:cNvPr id="3" name="Content Placeholder 2"/>
          <p:cNvSpPr>
            <a:spLocks noGrp="1"/>
          </p:cNvSpPr>
          <p:nvPr>
            <p:ph idx="1"/>
          </p:nvPr>
        </p:nvSpPr>
        <p:spPr/>
        <p:txBody>
          <a:bodyPr>
            <a:normAutofit lnSpcReduction="10000"/>
          </a:bodyPr>
          <a:lstStyle/>
          <a:p>
            <a:r>
              <a:rPr lang="en-US" dirty="0"/>
              <a:t>Mental health includes our emotional, psychological, and social well-being. It affects how we think, feel, and act. It also helps determine how we handle stress, relate to others, and make choices. </a:t>
            </a:r>
          </a:p>
          <a:p>
            <a:r>
              <a:rPr lang="en-US" dirty="0"/>
              <a:t>Mental health is important at every stage of life, from childhood and adolescence through adulthood.</a:t>
            </a:r>
          </a:p>
          <a:p>
            <a:r>
              <a:rPr lang="en-US" dirty="0"/>
              <a:t>Work is good for mental health but a negative working environment can lead to physical and mental health problems.</a:t>
            </a:r>
          </a:p>
          <a:p>
            <a:r>
              <a:rPr lang="en-US" dirty="0"/>
              <a:t>Depression and anxiety have a significant economic impact; the estimated cost to the global economy is US$ 1 trillion per year in lost productivity. ( According to World Health Organization, May 2019</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26C4DFA-8A29-43E5-A243-BB405509A696}"/>
              </a:ext>
            </a:extLst>
          </p:cNvPr>
          <p:cNvSpPr txBox="1"/>
          <p:nvPr/>
        </p:nvSpPr>
        <p:spPr>
          <a:xfrm>
            <a:off x="2927648" y="2420888"/>
            <a:ext cx="5400600" cy="1323439"/>
          </a:xfrm>
          <a:prstGeom prst="rect">
            <a:avLst/>
          </a:prstGeom>
          <a:noFill/>
        </p:spPr>
        <p:txBody>
          <a:bodyPr wrap="square" rtlCol="0">
            <a:spAutoFit/>
          </a:bodyPr>
          <a:lstStyle/>
          <a:p>
            <a:r>
              <a:rPr lang="en-US" sz="4000" dirty="0">
                <a:solidFill>
                  <a:schemeClr val="accent3">
                    <a:lumMod val="75000"/>
                  </a:schemeClr>
                </a:solidFill>
                <a:latin typeface="Verdana" panose="020B0604030504040204" pitchFamily="34" charset="0"/>
                <a:ea typeface="Verdana" panose="020B0604030504040204" pitchFamily="34" charset="0"/>
              </a:rPr>
              <a:t>Normalization and Standardization</a:t>
            </a:r>
            <a:endParaRPr lang="en-IN" sz="4000" dirty="0">
              <a:solidFill>
                <a:schemeClr val="accent3">
                  <a:lumMod val="75000"/>
                </a:schemeClr>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94535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BCCD9-AA7C-405B-8C13-57EA99AEDBDA}"/>
              </a:ext>
            </a:extLst>
          </p:cNvPr>
          <p:cNvSpPr>
            <a:spLocks noGrp="1"/>
          </p:cNvSpPr>
          <p:nvPr>
            <p:ph type="title"/>
          </p:nvPr>
        </p:nvSpPr>
        <p:spPr/>
        <p:txBody>
          <a:bodyPr/>
          <a:lstStyle/>
          <a:p>
            <a:r>
              <a:rPr lang="en-US" dirty="0"/>
              <a:t>What is Normalization and why is it important</a:t>
            </a:r>
            <a:endParaRPr lang="en-IN" dirty="0"/>
          </a:p>
        </p:txBody>
      </p:sp>
      <p:sp>
        <p:nvSpPr>
          <p:cNvPr id="3" name="Content Placeholder 2">
            <a:extLst>
              <a:ext uri="{FF2B5EF4-FFF2-40B4-BE49-F238E27FC236}">
                <a16:creationId xmlns:a16="http://schemas.microsoft.com/office/drawing/2014/main" id="{A9BE0261-5B73-4291-B7F2-ED9F5695D5D5}"/>
              </a:ext>
            </a:extLst>
          </p:cNvPr>
          <p:cNvSpPr>
            <a:spLocks noGrp="1"/>
          </p:cNvSpPr>
          <p:nvPr>
            <p:ph idx="1"/>
          </p:nvPr>
        </p:nvSpPr>
        <p:spPr/>
        <p:txBody>
          <a:bodyPr/>
          <a:lstStyle/>
          <a:p>
            <a:r>
              <a:rPr lang="en-US" dirty="0"/>
              <a:t>Normalization is a technique often applied as part of data preparation for machine learning and data mining projects.</a:t>
            </a:r>
          </a:p>
          <a:p>
            <a:r>
              <a:rPr lang="en-US" dirty="0"/>
              <a:t>The goal of normalization is to change the values of numeric columns in the dataset to a common scale, without distorting differences in the ranges of values.</a:t>
            </a:r>
          </a:p>
          <a:p>
            <a:r>
              <a:rPr lang="en-US" dirty="0"/>
              <a:t>Every dataset does not require normalization. It is required only when features have different ranges.</a:t>
            </a:r>
          </a:p>
          <a:p>
            <a:pPr marL="0" indent="0">
              <a:buNone/>
            </a:pPr>
            <a:r>
              <a:rPr lang="en-US" i="1" dirty="0">
                <a:solidFill>
                  <a:schemeClr val="accent3">
                    <a:lumMod val="75000"/>
                  </a:schemeClr>
                </a:solidFill>
              </a:rPr>
              <a:t>Why is normalization important?</a:t>
            </a:r>
          </a:p>
          <a:p>
            <a:pPr marL="0" indent="0">
              <a:buNone/>
            </a:pPr>
            <a:r>
              <a:rPr lang="en-US" b="1" dirty="0"/>
              <a:t>Normalization gives ‘equal’ considerations for each feature.</a:t>
            </a:r>
            <a:endParaRPr lang="en-US" i="1" dirty="0">
              <a:solidFill>
                <a:schemeClr val="accent3">
                  <a:lumMod val="75000"/>
                </a:schemeClr>
              </a:solidFill>
            </a:endParaRPr>
          </a:p>
        </p:txBody>
      </p:sp>
    </p:spTree>
    <p:extLst>
      <p:ext uri="{BB962C8B-B14F-4D97-AF65-F5344CB8AC3E}">
        <p14:creationId xmlns:p14="http://schemas.microsoft.com/office/powerpoint/2010/main" val="285176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0C872-6DEC-49A7-86C0-C48149979C22}"/>
              </a:ext>
            </a:extLst>
          </p:cNvPr>
          <p:cNvSpPr>
            <a:spLocks noGrp="1"/>
          </p:cNvSpPr>
          <p:nvPr>
            <p:ph type="title"/>
          </p:nvPr>
        </p:nvSpPr>
        <p:spPr/>
        <p:txBody>
          <a:bodyPr/>
          <a:lstStyle/>
          <a:p>
            <a:r>
              <a:rPr lang="en-US" dirty="0"/>
              <a:t>Normalization</a:t>
            </a:r>
            <a:endParaRPr lang="en-IN" dirty="0"/>
          </a:p>
        </p:txBody>
      </p:sp>
      <p:sp>
        <p:nvSpPr>
          <p:cNvPr id="6" name="Content Placeholder 5">
            <a:extLst>
              <a:ext uri="{FF2B5EF4-FFF2-40B4-BE49-F238E27FC236}">
                <a16:creationId xmlns:a16="http://schemas.microsoft.com/office/drawing/2014/main" id="{CE80A68A-E07C-4354-A613-B80E3EF2AB8F}"/>
              </a:ext>
            </a:extLst>
          </p:cNvPr>
          <p:cNvSpPr>
            <a:spLocks noGrp="1"/>
          </p:cNvSpPr>
          <p:nvPr>
            <p:ph idx="1"/>
          </p:nvPr>
        </p:nvSpPr>
        <p:spPr/>
        <p:txBody>
          <a:bodyPr/>
          <a:lstStyle/>
          <a:p>
            <a:endParaRPr lang="en-IN"/>
          </a:p>
        </p:txBody>
      </p:sp>
      <p:pic>
        <p:nvPicPr>
          <p:cNvPr id="7" name="Picture 6">
            <a:extLst>
              <a:ext uri="{FF2B5EF4-FFF2-40B4-BE49-F238E27FC236}">
                <a16:creationId xmlns:a16="http://schemas.microsoft.com/office/drawing/2014/main" id="{C3494F8B-EB87-4E29-AB68-32B4FC7B80C9}"/>
              </a:ext>
            </a:extLst>
          </p:cNvPr>
          <p:cNvPicPr>
            <a:picLocks noChangeAspect="1"/>
          </p:cNvPicPr>
          <p:nvPr/>
        </p:nvPicPr>
        <p:blipFill>
          <a:blip r:embed="rId2"/>
          <a:stretch>
            <a:fillRect/>
          </a:stretch>
        </p:blipFill>
        <p:spPr>
          <a:xfrm>
            <a:off x="1755910" y="2568350"/>
            <a:ext cx="8536164" cy="3092898"/>
          </a:xfrm>
          <a:prstGeom prst="rect">
            <a:avLst/>
          </a:prstGeom>
        </p:spPr>
      </p:pic>
    </p:spTree>
    <p:extLst>
      <p:ext uri="{BB962C8B-B14F-4D97-AF65-F5344CB8AC3E}">
        <p14:creationId xmlns:p14="http://schemas.microsoft.com/office/powerpoint/2010/main" val="3768499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3D230-F8DD-4017-851A-F1972FF42190}"/>
              </a:ext>
            </a:extLst>
          </p:cNvPr>
          <p:cNvSpPr>
            <a:spLocks noGrp="1"/>
          </p:cNvSpPr>
          <p:nvPr>
            <p:ph type="title"/>
          </p:nvPr>
        </p:nvSpPr>
        <p:spPr/>
        <p:txBody>
          <a:bodyPr/>
          <a:lstStyle/>
          <a:p>
            <a:r>
              <a:rPr lang="en-US" dirty="0"/>
              <a:t>Normal Probability Plot</a:t>
            </a:r>
            <a:endParaRPr lang="en-IN" dirty="0"/>
          </a:p>
        </p:txBody>
      </p:sp>
      <p:sp>
        <p:nvSpPr>
          <p:cNvPr id="5" name="TextBox 4">
            <a:extLst>
              <a:ext uri="{FF2B5EF4-FFF2-40B4-BE49-F238E27FC236}">
                <a16:creationId xmlns:a16="http://schemas.microsoft.com/office/drawing/2014/main" id="{CB9AD654-E0FC-4D5B-8981-47D82D124BF9}"/>
              </a:ext>
            </a:extLst>
          </p:cNvPr>
          <p:cNvSpPr txBox="1"/>
          <p:nvPr/>
        </p:nvSpPr>
        <p:spPr>
          <a:xfrm>
            <a:off x="1199456" y="1844824"/>
            <a:ext cx="4896544" cy="369332"/>
          </a:xfrm>
          <a:prstGeom prst="rect">
            <a:avLst/>
          </a:prstGeom>
          <a:noFill/>
        </p:spPr>
        <p:txBody>
          <a:bodyPr wrap="square" rtlCol="0">
            <a:spAutoFit/>
          </a:bodyPr>
          <a:lstStyle/>
          <a:p>
            <a:r>
              <a:rPr lang="en-US" dirty="0"/>
              <a:t>After Normalization</a:t>
            </a:r>
            <a:endParaRPr lang="en-IN" dirty="0"/>
          </a:p>
        </p:txBody>
      </p:sp>
      <p:pic>
        <p:nvPicPr>
          <p:cNvPr id="8" name="Content Placeholder 7">
            <a:extLst>
              <a:ext uri="{FF2B5EF4-FFF2-40B4-BE49-F238E27FC236}">
                <a16:creationId xmlns:a16="http://schemas.microsoft.com/office/drawing/2014/main" id="{BDCCDD1C-14CE-4228-921E-FD0B3573798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76443" y="2385512"/>
            <a:ext cx="5512308" cy="3635776"/>
          </a:xfrm>
        </p:spPr>
      </p:pic>
    </p:spTree>
    <p:extLst>
      <p:ext uri="{BB962C8B-B14F-4D97-AF65-F5344CB8AC3E}">
        <p14:creationId xmlns:p14="http://schemas.microsoft.com/office/powerpoint/2010/main" val="231014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5" name="Content Placeholder 4"/>
          <p:cNvGraphicFramePr>
            <a:graphicFrameLocks noGrp="1"/>
          </p:cNvGraphicFramePr>
          <p:nvPr>
            <p:ph sz="half" idx="2"/>
            <p:extLst>
              <p:ext uri="{D42A27DB-BD31-4B8C-83A1-F6EECF244321}">
                <p14:modId xmlns:p14="http://schemas.microsoft.com/office/powerpoint/2010/main" val="3754893533"/>
              </p:ext>
            </p:extLst>
          </p:nvPr>
        </p:nvGraphicFramePr>
        <p:xfrm>
          <a:off x="6324600" y="1825623"/>
          <a:ext cx="4800600" cy="2289176"/>
        </p:xfrm>
        <a:graphic>
          <a:graphicData uri="http://schemas.openxmlformats.org/drawingml/2006/table">
            <a:tbl>
              <a:tblPr firstRow="1" bandRow="1">
                <a:tableStyleId>{21E4AEA4-8DFA-4A89-87EB-49C32662AFE0}</a:tableStyleId>
              </a:tblPr>
              <a:tblGrid>
                <a:gridCol w="16002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600200">
                  <a:extLst>
                    <a:ext uri="{9D8B030D-6E8A-4147-A177-3AD203B41FA5}">
                      <a16:colId xmlns:a16="http://schemas.microsoft.com/office/drawing/2014/main" val="20002"/>
                    </a:ext>
                  </a:extLst>
                </a:gridCol>
              </a:tblGrid>
              <a:tr h="572294">
                <a:tc>
                  <a:txBody>
                    <a:bodyPr/>
                    <a:lstStyle/>
                    <a:p>
                      <a:pPr algn="ctr"/>
                      <a:r>
                        <a:rPr lang="en-US" b="0" dirty="0"/>
                        <a:t>Class</a:t>
                      </a:r>
                    </a:p>
                  </a:txBody>
                  <a:tcPr anchor="ctr"/>
                </a:tc>
                <a:tc>
                  <a:txBody>
                    <a:bodyPr/>
                    <a:lstStyle/>
                    <a:p>
                      <a:pPr algn="ctr"/>
                      <a:r>
                        <a:rPr lang="en-US" b="0" dirty="0"/>
                        <a:t>Group A</a:t>
                      </a:r>
                    </a:p>
                  </a:txBody>
                  <a:tcPr anchor="ctr"/>
                </a:tc>
                <a:tc>
                  <a:txBody>
                    <a:bodyPr/>
                    <a:lstStyle/>
                    <a:p>
                      <a:pPr algn="ctr"/>
                      <a:r>
                        <a:rPr lang="en-US" b="0" dirty="0"/>
                        <a:t>Group B</a:t>
                      </a:r>
                    </a:p>
                  </a:txBody>
                  <a:tcPr anchor="ctr"/>
                </a:tc>
                <a:extLst>
                  <a:ext uri="{0D108BD9-81ED-4DB2-BD59-A6C34878D82A}">
                    <a16:rowId xmlns:a16="http://schemas.microsoft.com/office/drawing/2014/main" val="10000"/>
                  </a:ext>
                </a:extLst>
              </a:tr>
              <a:tr h="572294">
                <a:tc>
                  <a:txBody>
                    <a:bodyPr/>
                    <a:lstStyle/>
                    <a:p>
                      <a:pPr algn="ctr"/>
                      <a:r>
                        <a:rPr lang="en-US" dirty="0"/>
                        <a:t>Class 1</a:t>
                      </a:r>
                    </a:p>
                  </a:txBody>
                  <a:tcPr anchor="ctr"/>
                </a:tc>
                <a:tc>
                  <a:txBody>
                    <a:bodyPr/>
                    <a:lstStyle/>
                    <a:p>
                      <a:pPr algn="ctr"/>
                      <a:r>
                        <a:rPr lang="en-US" dirty="0"/>
                        <a:t>82</a:t>
                      </a:r>
                    </a:p>
                  </a:txBody>
                  <a:tcPr anchor="ctr"/>
                </a:tc>
                <a:tc>
                  <a:txBody>
                    <a:bodyPr/>
                    <a:lstStyle/>
                    <a:p>
                      <a:pPr algn="ctr"/>
                      <a:r>
                        <a:rPr lang="en-US" dirty="0"/>
                        <a:t>95</a:t>
                      </a:r>
                    </a:p>
                  </a:txBody>
                  <a:tcPr anchor="ctr"/>
                </a:tc>
                <a:extLst>
                  <a:ext uri="{0D108BD9-81ED-4DB2-BD59-A6C34878D82A}">
                    <a16:rowId xmlns:a16="http://schemas.microsoft.com/office/drawing/2014/main" val="10001"/>
                  </a:ext>
                </a:extLst>
              </a:tr>
              <a:tr h="572294">
                <a:tc>
                  <a:txBody>
                    <a:bodyPr/>
                    <a:lstStyle/>
                    <a:p>
                      <a:pPr algn="ctr"/>
                      <a:r>
                        <a:rPr lang="en-US" dirty="0"/>
                        <a:t>Class 2</a:t>
                      </a:r>
                    </a:p>
                  </a:txBody>
                  <a:tcPr anchor="ctr"/>
                </a:tc>
                <a:tc>
                  <a:txBody>
                    <a:bodyPr/>
                    <a:lstStyle/>
                    <a:p>
                      <a:pPr algn="ctr"/>
                      <a:r>
                        <a:rPr lang="en-US" dirty="0"/>
                        <a:t>76</a:t>
                      </a:r>
                    </a:p>
                  </a:txBody>
                  <a:tcPr anchor="ctr"/>
                </a:tc>
                <a:tc>
                  <a:txBody>
                    <a:bodyPr/>
                    <a:lstStyle/>
                    <a:p>
                      <a:pPr algn="ctr"/>
                      <a:r>
                        <a:rPr lang="en-US" dirty="0"/>
                        <a:t>88</a:t>
                      </a:r>
                    </a:p>
                  </a:txBody>
                  <a:tcPr anchor="ctr"/>
                </a:tc>
                <a:extLst>
                  <a:ext uri="{0D108BD9-81ED-4DB2-BD59-A6C34878D82A}">
                    <a16:rowId xmlns:a16="http://schemas.microsoft.com/office/drawing/2014/main" val="10002"/>
                  </a:ext>
                </a:extLst>
              </a:tr>
              <a:tr h="572294">
                <a:tc>
                  <a:txBody>
                    <a:bodyPr/>
                    <a:lstStyle/>
                    <a:p>
                      <a:pPr algn="ctr"/>
                      <a:r>
                        <a:rPr lang="en-US" dirty="0"/>
                        <a:t>Class 3</a:t>
                      </a:r>
                    </a:p>
                  </a:txBody>
                  <a:tcPr anchor="ctr"/>
                </a:tc>
                <a:tc>
                  <a:txBody>
                    <a:bodyPr/>
                    <a:lstStyle/>
                    <a:p>
                      <a:pPr algn="ctr"/>
                      <a:r>
                        <a:rPr lang="en-US" dirty="0"/>
                        <a:t>84</a:t>
                      </a:r>
                    </a:p>
                  </a:txBody>
                  <a:tcPr anchor="ctr"/>
                </a:tc>
                <a:tc>
                  <a:txBody>
                    <a:bodyPr/>
                    <a:lstStyle/>
                    <a:p>
                      <a:pPr algn="ctr"/>
                      <a:r>
                        <a:rPr lang="en-US"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240B642-0535-4024-A63B-5A01BA9317E6}"/>
              </a:ext>
            </a:extLst>
          </p:cNvPr>
          <p:cNvSpPr/>
          <p:nvPr/>
        </p:nvSpPr>
        <p:spPr>
          <a:xfrm>
            <a:off x="4487305" y="2691884"/>
            <a:ext cx="3887346" cy="707886"/>
          </a:xfrm>
          <a:prstGeom prst="rect">
            <a:avLst/>
          </a:prstGeom>
        </p:spPr>
        <p:txBody>
          <a:bodyPr wrap="none">
            <a:spAutoFit/>
          </a:bodyPr>
          <a:lstStyle/>
          <a:p>
            <a:r>
              <a:rPr lang="en-US" sz="4000" dirty="0">
                <a:solidFill>
                  <a:schemeClr val="accent3">
                    <a:lumMod val="75000"/>
                  </a:schemeClr>
                </a:solidFill>
                <a:latin typeface="Calibri" panose="020F0502020204030204" pitchFamily="34" charset="0"/>
                <a:cs typeface="Calibri" panose="020F0502020204030204" pitchFamily="34" charset="0"/>
              </a:rPr>
              <a:t>Data Visualization</a:t>
            </a:r>
            <a:endParaRPr lang="en-IN" sz="4000" dirty="0">
              <a:solidFill>
                <a:schemeClr val="accent3">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21951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F440-1EFE-4EEE-9B08-081ABCDE0545}"/>
              </a:ext>
            </a:extLst>
          </p:cNvPr>
          <p:cNvSpPr>
            <a:spLocks noGrp="1"/>
          </p:cNvSpPr>
          <p:nvPr>
            <p:ph type="title"/>
          </p:nvPr>
        </p:nvSpPr>
        <p:spPr/>
        <p:txBody>
          <a:bodyPr/>
          <a:lstStyle/>
          <a:p>
            <a:r>
              <a:rPr lang="en-US" dirty="0"/>
              <a:t>Data Visualization</a:t>
            </a:r>
            <a:endParaRPr lang="en-IN" dirty="0"/>
          </a:p>
        </p:txBody>
      </p:sp>
      <p:pic>
        <p:nvPicPr>
          <p:cNvPr id="5" name="Content Placeholder 4">
            <a:extLst>
              <a:ext uri="{FF2B5EF4-FFF2-40B4-BE49-F238E27FC236}">
                <a16:creationId xmlns:a16="http://schemas.microsoft.com/office/drawing/2014/main" id="{51D5F22B-942B-4425-ADA6-3CCB99925031}"/>
              </a:ext>
            </a:extLst>
          </p:cNvPr>
          <p:cNvPicPr>
            <a:picLocks noGrp="1" noChangeAspect="1"/>
          </p:cNvPicPr>
          <p:nvPr>
            <p:ph idx="1"/>
          </p:nvPr>
        </p:nvPicPr>
        <p:blipFill>
          <a:blip r:embed="rId2"/>
          <a:stretch>
            <a:fillRect/>
          </a:stretch>
        </p:blipFill>
        <p:spPr>
          <a:xfrm>
            <a:off x="2642111" y="1828800"/>
            <a:ext cx="6907778" cy="4572000"/>
          </a:xfrm>
          <a:prstGeom prst="rect">
            <a:avLst/>
          </a:prstGeom>
        </p:spPr>
      </p:pic>
    </p:spTree>
    <p:extLst>
      <p:ext uri="{BB962C8B-B14F-4D97-AF65-F5344CB8AC3E}">
        <p14:creationId xmlns:p14="http://schemas.microsoft.com/office/powerpoint/2010/main" val="1453237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2EC8C-B4F9-40F0-A13E-A81FC06BC7B7}"/>
              </a:ext>
            </a:extLst>
          </p:cNvPr>
          <p:cNvSpPr>
            <a:spLocks noGrp="1"/>
          </p:cNvSpPr>
          <p:nvPr>
            <p:ph type="title"/>
          </p:nvPr>
        </p:nvSpPr>
        <p:spPr/>
        <p:txBody>
          <a:bodyPr/>
          <a:lstStyle/>
          <a:p>
            <a:r>
              <a:rPr lang="en-US" dirty="0"/>
              <a:t>Data Visualization</a:t>
            </a:r>
            <a:endParaRPr lang="en-IN" dirty="0"/>
          </a:p>
        </p:txBody>
      </p:sp>
      <p:pic>
        <p:nvPicPr>
          <p:cNvPr id="4" name="Content Placeholder 3">
            <a:extLst>
              <a:ext uri="{FF2B5EF4-FFF2-40B4-BE49-F238E27FC236}">
                <a16:creationId xmlns:a16="http://schemas.microsoft.com/office/drawing/2014/main" id="{D55BA25A-69C7-4ADB-BBE5-47A9E778FD48}"/>
              </a:ext>
            </a:extLst>
          </p:cNvPr>
          <p:cNvPicPr>
            <a:picLocks noGrp="1" noChangeAspect="1"/>
          </p:cNvPicPr>
          <p:nvPr>
            <p:ph idx="1"/>
          </p:nvPr>
        </p:nvPicPr>
        <p:blipFill>
          <a:blip r:embed="rId2"/>
          <a:stretch>
            <a:fillRect/>
          </a:stretch>
        </p:blipFill>
        <p:spPr>
          <a:xfrm>
            <a:off x="2875435" y="1828800"/>
            <a:ext cx="6441129" cy="4572000"/>
          </a:xfrm>
          <a:prstGeom prst="rect">
            <a:avLst/>
          </a:prstGeom>
        </p:spPr>
      </p:pic>
    </p:spTree>
    <p:extLst>
      <p:ext uri="{BB962C8B-B14F-4D97-AF65-F5344CB8AC3E}">
        <p14:creationId xmlns:p14="http://schemas.microsoft.com/office/powerpoint/2010/main" val="230443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8423E-B2CE-459A-86AD-3CCA48703E57}"/>
              </a:ext>
            </a:extLst>
          </p:cNvPr>
          <p:cNvSpPr>
            <a:spLocks noGrp="1"/>
          </p:cNvSpPr>
          <p:nvPr>
            <p:ph type="title"/>
          </p:nvPr>
        </p:nvSpPr>
        <p:spPr/>
        <p:txBody>
          <a:bodyPr/>
          <a:lstStyle/>
          <a:p>
            <a:r>
              <a:rPr lang="en-US" dirty="0"/>
              <a:t>Data Visualization</a:t>
            </a:r>
            <a:endParaRPr lang="en-IN" dirty="0"/>
          </a:p>
        </p:txBody>
      </p:sp>
      <p:pic>
        <p:nvPicPr>
          <p:cNvPr id="4" name="Content Placeholder 3">
            <a:extLst>
              <a:ext uri="{FF2B5EF4-FFF2-40B4-BE49-F238E27FC236}">
                <a16:creationId xmlns:a16="http://schemas.microsoft.com/office/drawing/2014/main" id="{9E8871E1-FFC0-4F4C-B1B6-DB6D7A3F16EC}"/>
              </a:ext>
            </a:extLst>
          </p:cNvPr>
          <p:cNvPicPr>
            <a:picLocks noGrp="1" noChangeAspect="1"/>
          </p:cNvPicPr>
          <p:nvPr>
            <p:ph idx="1"/>
          </p:nvPr>
        </p:nvPicPr>
        <p:blipFill>
          <a:blip r:embed="rId2"/>
          <a:stretch>
            <a:fillRect/>
          </a:stretch>
        </p:blipFill>
        <p:spPr>
          <a:xfrm>
            <a:off x="2880296" y="1828800"/>
            <a:ext cx="6431407" cy="4572000"/>
          </a:xfrm>
          <a:prstGeom prst="rect">
            <a:avLst/>
          </a:prstGeom>
        </p:spPr>
      </p:pic>
    </p:spTree>
    <p:extLst>
      <p:ext uri="{BB962C8B-B14F-4D97-AF65-F5344CB8AC3E}">
        <p14:creationId xmlns:p14="http://schemas.microsoft.com/office/powerpoint/2010/main" val="168428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89EB3-6397-4224-B1A8-A2F5EFF5B0FF}"/>
              </a:ext>
            </a:extLst>
          </p:cNvPr>
          <p:cNvSpPr>
            <a:spLocks noGrp="1"/>
          </p:cNvSpPr>
          <p:nvPr>
            <p:ph type="title"/>
          </p:nvPr>
        </p:nvSpPr>
        <p:spPr/>
        <p:txBody>
          <a:bodyPr/>
          <a:lstStyle/>
          <a:p>
            <a:r>
              <a:rPr lang="en-US" dirty="0"/>
              <a:t>Data Visualization</a:t>
            </a:r>
            <a:endParaRPr lang="en-IN" dirty="0"/>
          </a:p>
        </p:txBody>
      </p:sp>
      <p:pic>
        <p:nvPicPr>
          <p:cNvPr id="4" name="Content Placeholder 3">
            <a:extLst>
              <a:ext uri="{FF2B5EF4-FFF2-40B4-BE49-F238E27FC236}">
                <a16:creationId xmlns:a16="http://schemas.microsoft.com/office/drawing/2014/main" id="{238FFADC-B5ED-4DE7-AC20-DD4C6BB24EDC}"/>
              </a:ext>
            </a:extLst>
          </p:cNvPr>
          <p:cNvPicPr>
            <a:picLocks noGrp="1" noChangeAspect="1"/>
          </p:cNvPicPr>
          <p:nvPr>
            <p:ph idx="1"/>
          </p:nvPr>
        </p:nvPicPr>
        <p:blipFill>
          <a:blip r:embed="rId2"/>
          <a:stretch>
            <a:fillRect/>
          </a:stretch>
        </p:blipFill>
        <p:spPr>
          <a:xfrm>
            <a:off x="2046817" y="1828800"/>
            <a:ext cx="8098366" cy="4572000"/>
          </a:xfrm>
          <a:prstGeom prst="rect">
            <a:avLst/>
          </a:prstGeom>
        </p:spPr>
      </p:pic>
    </p:spTree>
    <p:extLst>
      <p:ext uri="{BB962C8B-B14F-4D97-AF65-F5344CB8AC3E}">
        <p14:creationId xmlns:p14="http://schemas.microsoft.com/office/powerpoint/2010/main" val="424151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8B894-9C32-4FCA-9D12-9BC27B8A18DC}"/>
              </a:ext>
            </a:extLst>
          </p:cNvPr>
          <p:cNvSpPr>
            <a:spLocks noGrp="1"/>
          </p:cNvSpPr>
          <p:nvPr>
            <p:ph type="title"/>
          </p:nvPr>
        </p:nvSpPr>
        <p:spPr/>
        <p:txBody>
          <a:bodyPr/>
          <a:lstStyle/>
          <a:p>
            <a:r>
              <a:rPr lang="en-US" dirty="0"/>
              <a:t>Mental Health and the Tech Industry</a:t>
            </a:r>
            <a:endParaRPr lang="en-IN" dirty="0"/>
          </a:p>
        </p:txBody>
      </p:sp>
      <p:pic>
        <p:nvPicPr>
          <p:cNvPr id="4" name="Content Placeholder 3">
            <a:extLst>
              <a:ext uri="{FF2B5EF4-FFF2-40B4-BE49-F238E27FC236}">
                <a16:creationId xmlns:a16="http://schemas.microsoft.com/office/drawing/2014/main" id="{37EAD184-20C0-4F03-8E8D-9E6F02588D6C}"/>
              </a:ext>
            </a:extLst>
          </p:cNvPr>
          <p:cNvPicPr>
            <a:picLocks noGrp="1" noChangeAspect="1"/>
          </p:cNvPicPr>
          <p:nvPr>
            <p:ph idx="1"/>
          </p:nvPr>
        </p:nvPicPr>
        <p:blipFill>
          <a:blip r:embed="rId2"/>
          <a:stretch>
            <a:fillRect/>
          </a:stretch>
        </p:blipFill>
        <p:spPr>
          <a:xfrm>
            <a:off x="1524000" y="2107788"/>
            <a:ext cx="9144000" cy="4014023"/>
          </a:xfrm>
          <a:prstGeom prst="rect">
            <a:avLst/>
          </a:prstGeom>
        </p:spPr>
      </p:pic>
    </p:spTree>
    <p:extLst>
      <p:ext uri="{BB962C8B-B14F-4D97-AF65-F5344CB8AC3E}">
        <p14:creationId xmlns:p14="http://schemas.microsoft.com/office/powerpoint/2010/main" val="323966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441AA-06C5-4152-A18D-4092D52CA7AA}"/>
              </a:ext>
            </a:extLst>
          </p:cNvPr>
          <p:cNvSpPr>
            <a:spLocks noGrp="1"/>
          </p:cNvSpPr>
          <p:nvPr>
            <p:ph type="title"/>
          </p:nvPr>
        </p:nvSpPr>
        <p:spPr/>
        <p:txBody>
          <a:bodyPr/>
          <a:lstStyle/>
          <a:p>
            <a:r>
              <a:rPr lang="en-US" dirty="0"/>
              <a:t>Data Visualization</a:t>
            </a:r>
            <a:endParaRPr lang="en-IN" dirty="0"/>
          </a:p>
        </p:txBody>
      </p:sp>
      <p:pic>
        <p:nvPicPr>
          <p:cNvPr id="4" name="Content Placeholder 3">
            <a:extLst>
              <a:ext uri="{FF2B5EF4-FFF2-40B4-BE49-F238E27FC236}">
                <a16:creationId xmlns:a16="http://schemas.microsoft.com/office/drawing/2014/main" id="{C6BC067D-A6A3-4A76-9CE0-930A68C74705}"/>
              </a:ext>
            </a:extLst>
          </p:cNvPr>
          <p:cNvPicPr>
            <a:picLocks noGrp="1" noChangeAspect="1"/>
          </p:cNvPicPr>
          <p:nvPr>
            <p:ph idx="1"/>
          </p:nvPr>
        </p:nvPicPr>
        <p:blipFill>
          <a:blip r:embed="rId2"/>
          <a:stretch>
            <a:fillRect/>
          </a:stretch>
        </p:blipFill>
        <p:spPr>
          <a:xfrm>
            <a:off x="1524000" y="2259273"/>
            <a:ext cx="9144000" cy="3711053"/>
          </a:xfrm>
          <a:prstGeom prst="rect">
            <a:avLst/>
          </a:prstGeom>
        </p:spPr>
      </p:pic>
    </p:spTree>
    <p:extLst>
      <p:ext uri="{BB962C8B-B14F-4D97-AF65-F5344CB8AC3E}">
        <p14:creationId xmlns:p14="http://schemas.microsoft.com/office/powerpoint/2010/main" val="167557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DF2AB-AB92-492C-86A5-2C0A6C90E946}"/>
              </a:ext>
            </a:extLst>
          </p:cNvPr>
          <p:cNvSpPr>
            <a:spLocks noGrp="1"/>
          </p:cNvSpPr>
          <p:nvPr>
            <p:ph type="title"/>
          </p:nvPr>
        </p:nvSpPr>
        <p:spPr/>
        <p:txBody>
          <a:bodyPr/>
          <a:lstStyle/>
          <a:p>
            <a:r>
              <a:rPr lang="en-US" dirty="0"/>
              <a:t>Data Visualization</a:t>
            </a:r>
            <a:endParaRPr lang="en-IN" dirty="0"/>
          </a:p>
        </p:txBody>
      </p:sp>
      <p:pic>
        <p:nvPicPr>
          <p:cNvPr id="4" name="Content Placeholder 3">
            <a:extLst>
              <a:ext uri="{FF2B5EF4-FFF2-40B4-BE49-F238E27FC236}">
                <a16:creationId xmlns:a16="http://schemas.microsoft.com/office/drawing/2014/main" id="{4F2E9C02-D13E-4237-92FB-5D2C813E566E}"/>
              </a:ext>
            </a:extLst>
          </p:cNvPr>
          <p:cNvPicPr>
            <a:picLocks noGrp="1" noChangeAspect="1"/>
          </p:cNvPicPr>
          <p:nvPr>
            <p:ph idx="1"/>
          </p:nvPr>
        </p:nvPicPr>
        <p:blipFill>
          <a:blip r:embed="rId2"/>
          <a:stretch>
            <a:fillRect/>
          </a:stretch>
        </p:blipFill>
        <p:spPr>
          <a:xfrm>
            <a:off x="1560327" y="1828800"/>
            <a:ext cx="9071346" cy="4572000"/>
          </a:xfrm>
          <a:prstGeom prst="rect">
            <a:avLst/>
          </a:prstGeom>
        </p:spPr>
      </p:pic>
    </p:spTree>
    <p:extLst>
      <p:ext uri="{BB962C8B-B14F-4D97-AF65-F5344CB8AC3E}">
        <p14:creationId xmlns:p14="http://schemas.microsoft.com/office/powerpoint/2010/main" val="223849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6B0987F-0411-4AF5-BBC9-0BC5954639C8}"/>
              </a:ext>
            </a:extLst>
          </p:cNvPr>
          <p:cNvSpPr txBox="1"/>
          <p:nvPr/>
        </p:nvSpPr>
        <p:spPr>
          <a:xfrm>
            <a:off x="3287688" y="2276872"/>
            <a:ext cx="4392488" cy="769441"/>
          </a:xfrm>
          <a:prstGeom prst="rect">
            <a:avLst/>
          </a:prstGeom>
          <a:noFill/>
        </p:spPr>
        <p:txBody>
          <a:bodyPr wrap="square" rtlCol="0">
            <a:spAutoFit/>
          </a:bodyPr>
          <a:lstStyle/>
          <a:p>
            <a:r>
              <a:rPr lang="en-US" sz="4400" dirty="0">
                <a:latin typeface="Calibri" panose="020F0502020204030204" pitchFamily="34" charset="0"/>
                <a:cs typeface="Calibri" panose="020F0502020204030204" pitchFamily="34" charset="0"/>
              </a:rPr>
              <a:t>Correlation</a:t>
            </a:r>
            <a:endParaRPr lang="en-IN" sz="4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116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F66B6-208A-427F-A943-9B2E13C4DC0C}"/>
              </a:ext>
            </a:extLst>
          </p:cNvPr>
          <p:cNvSpPr>
            <a:spLocks noGrp="1"/>
          </p:cNvSpPr>
          <p:nvPr>
            <p:ph type="title"/>
          </p:nvPr>
        </p:nvSpPr>
        <p:spPr/>
        <p:txBody>
          <a:bodyPr/>
          <a:lstStyle/>
          <a:p>
            <a:r>
              <a:rPr lang="en-US" dirty="0"/>
              <a:t>Correlation</a:t>
            </a:r>
            <a:endParaRPr lang="en-IN" dirty="0"/>
          </a:p>
        </p:txBody>
      </p:sp>
      <p:sp>
        <p:nvSpPr>
          <p:cNvPr id="3" name="Content Placeholder 2">
            <a:extLst>
              <a:ext uri="{FF2B5EF4-FFF2-40B4-BE49-F238E27FC236}">
                <a16:creationId xmlns:a16="http://schemas.microsoft.com/office/drawing/2014/main" id="{C80ABC64-0587-4E2E-A58D-BAE8D6FC7F4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78122BB-8606-4100-A622-141781B28551}"/>
              </a:ext>
            </a:extLst>
          </p:cNvPr>
          <p:cNvPicPr>
            <a:picLocks noChangeAspect="1"/>
          </p:cNvPicPr>
          <p:nvPr/>
        </p:nvPicPr>
        <p:blipFill>
          <a:blip r:embed="rId2"/>
          <a:stretch>
            <a:fillRect/>
          </a:stretch>
        </p:blipFill>
        <p:spPr>
          <a:xfrm>
            <a:off x="1847528" y="1521083"/>
            <a:ext cx="8681012" cy="5370428"/>
          </a:xfrm>
          <a:prstGeom prst="rect">
            <a:avLst/>
          </a:prstGeom>
        </p:spPr>
      </p:pic>
    </p:spTree>
    <p:extLst>
      <p:ext uri="{BB962C8B-B14F-4D97-AF65-F5344CB8AC3E}">
        <p14:creationId xmlns:p14="http://schemas.microsoft.com/office/powerpoint/2010/main" val="272684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205F99-1F48-407C-8C46-EC1EE7B5C1B7}"/>
              </a:ext>
            </a:extLst>
          </p:cNvPr>
          <p:cNvSpPr txBox="1"/>
          <p:nvPr/>
        </p:nvSpPr>
        <p:spPr>
          <a:xfrm>
            <a:off x="3359696" y="2132856"/>
            <a:ext cx="5040560" cy="646331"/>
          </a:xfrm>
          <a:prstGeom prst="rect">
            <a:avLst/>
          </a:prstGeom>
          <a:noFill/>
        </p:spPr>
        <p:txBody>
          <a:bodyPr wrap="square" rtlCol="0">
            <a:spAutoFit/>
          </a:bodyPr>
          <a:lstStyle/>
          <a:p>
            <a:r>
              <a:rPr lang="en-US" sz="3600" dirty="0">
                <a:latin typeface="Calibri" panose="020F0502020204030204" pitchFamily="34" charset="0"/>
                <a:cs typeface="Calibri" panose="020F0502020204030204" pitchFamily="34" charset="0"/>
              </a:rPr>
              <a:t>Hypothesis Testing</a:t>
            </a:r>
            <a:endParaRPr lang="en-IN" sz="3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626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A76BD-09AA-46ED-8F91-294B4220EC2C}"/>
              </a:ext>
            </a:extLst>
          </p:cNvPr>
          <p:cNvSpPr>
            <a:spLocks noGrp="1"/>
          </p:cNvSpPr>
          <p:nvPr>
            <p:ph type="title"/>
          </p:nvPr>
        </p:nvSpPr>
        <p:spPr/>
        <p:txBody>
          <a:bodyPr/>
          <a:lstStyle/>
          <a:p>
            <a:r>
              <a:rPr lang="en-US" dirty="0"/>
              <a:t>Mental Health and the Tech Industry</a:t>
            </a:r>
            <a:endParaRPr lang="en-IN" dirty="0"/>
          </a:p>
        </p:txBody>
      </p:sp>
      <p:pic>
        <p:nvPicPr>
          <p:cNvPr id="1026" name="Picture 2" descr="Image result for shocked gif">
            <a:extLst>
              <a:ext uri="{FF2B5EF4-FFF2-40B4-BE49-F238E27FC236}">
                <a16:creationId xmlns:a16="http://schemas.microsoft.com/office/drawing/2014/main" id="{CCBD728B-AF29-40DE-9E51-008B97E7FDF6}"/>
              </a:ext>
            </a:extLst>
          </p:cNvPr>
          <p:cNvPicPr>
            <a:picLocks noGrp="1" noChangeAspect="1" noChangeArrowheads="1" noCro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19536" y="3573016"/>
            <a:ext cx="4572000" cy="2400300"/>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38CB5564-E6E9-46B7-B66E-DEE47B0036D8}"/>
              </a:ext>
            </a:extLst>
          </p:cNvPr>
          <p:cNvSpPr/>
          <p:nvPr/>
        </p:nvSpPr>
        <p:spPr>
          <a:xfrm>
            <a:off x="6048250" y="1556792"/>
            <a:ext cx="5160317" cy="2640282"/>
          </a:xfrm>
          <a:prstGeom prst="cloudCallou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2B081F1-C161-4441-B8BD-CC0F93AB7F4A}"/>
              </a:ext>
            </a:extLst>
          </p:cNvPr>
          <p:cNvSpPr txBox="1"/>
          <p:nvPr/>
        </p:nvSpPr>
        <p:spPr>
          <a:xfrm>
            <a:off x="6744072" y="2060848"/>
            <a:ext cx="3934151" cy="1477328"/>
          </a:xfrm>
          <a:prstGeom prst="rect">
            <a:avLst/>
          </a:prstGeom>
          <a:noFill/>
        </p:spPr>
        <p:txBody>
          <a:bodyPr wrap="square" rtlCol="0">
            <a:spAutoFit/>
          </a:bodyPr>
          <a:lstStyle/>
          <a:p>
            <a:r>
              <a:rPr lang="en-US" dirty="0"/>
              <a:t>Over 52% of tech workers have suffered from anxiety or depression at some point ?!</a:t>
            </a:r>
          </a:p>
          <a:p>
            <a:endParaRPr lang="en-US" dirty="0"/>
          </a:p>
          <a:p>
            <a:r>
              <a:rPr lang="en-US" dirty="0"/>
              <a:t>Does that mean I’m depressed?</a:t>
            </a:r>
            <a:endParaRPr lang="en-IN" dirty="0"/>
          </a:p>
        </p:txBody>
      </p:sp>
    </p:spTree>
    <p:extLst>
      <p:ext uri="{BB962C8B-B14F-4D97-AF65-F5344CB8AC3E}">
        <p14:creationId xmlns:p14="http://schemas.microsoft.com/office/powerpoint/2010/main" val="83206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7E58D-2D59-4252-BF51-BBB2E5B20318}"/>
              </a:ext>
            </a:extLst>
          </p:cNvPr>
          <p:cNvSpPr>
            <a:spLocks noGrp="1"/>
          </p:cNvSpPr>
          <p:nvPr>
            <p:ph type="title"/>
          </p:nvPr>
        </p:nvSpPr>
        <p:spPr/>
        <p:txBody>
          <a:bodyPr/>
          <a:lstStyle/>
          <a:p>
            <a:r>
              <a:rPr lang="en-US" dirty="0"/>
              <a:t>What we intend to do with the data</a:t>
            </a:r>
            <a:endParaRPr lang="en-IN" dirty="0"/>
          </a:p>
        </p:txBody>
      </p:sp>
      <p:sp>
        <p:nvSpPr>
          <p:cNvPr id="3" name="Content Placeholder 2">
            <a:extLst>
              <a:ext uri="{FF2B5EF4-FFF2-40B4-BE49-F238E27FC236}">
                <a16:creationId xmlns:a16="http://schemas.microsoft.com/office/drawing/2014/main" id="{9B51CC54-433A-4E4D-B3A7-DE477A8BBBEE}"/>
              </a:ext>
            </a:extLst>
          </p:cNvPr>
          <p:cNvSpPr>
            <a:spLocks noGrp="1"/>
          </p:cNvSpPr>
          <p:nvPr>
            <p:ph idx="1"/>
          </p:nvPr>
        </p:nvSpPr>
        <p:spPr/>
        <p:txBody>
          <a:bodyPr/>
          <a:lstStyle/>
          <a:p>
            <a:r>
              <a:rPr lang="en-US" dirty="0"/>
              <a:t>The ongoing 2016 survey aims to measure attitudes towards mental health in the tech workplace, and examine the frequency of mental health disorders among tech workers.</a:t>
            </a:r>
          </a:p>
          <a:p>
            <a:r>
              <a:rPr lang="en-US" dirty="0"/>
              <a:t>We are interested in gauging how mental health is viewed within the tech/IT workplace, and the prevalence of certain mental health disorders within the tech industry. </a:t>
            </a:r>
          </a:p>
          <a:p>
            <a:r>
              <a:rPr lang="en-US" dirty="0"/>
              <a:t>The Open Sourcing Mental Illness team of volunteers will use this data to drive work in raising awareness and improving conditions for those with mental health disorders in the IT workplace.</a:t>
            </a:r>
            <a:endParaRPr lang="en-IN" dirty="0"/>
          </a:p>
        </p:txBody>
      </p:sp>
    </p:spTree>
    <p:extLst>
      <p:ext uri="{BB962C8B-B14F-4D97-AF65-F5344CB8AC3E}">
        <p14:creationId xmlns:p14="http://schemas.microsoft.com/office/powerpoint/2010/main" val="58914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8836E-85CB-4712-84F4-816AA28B648C}"/>
              </a:ext>
            </a:extLst>
          </p:cNvPr>
          <p:cNvSpPr>
            <a:spLocks noGrp="1"/>
          </p:cNvSpPr>
          <p:nvPr>
            <p:ph type="title"/>
          </p:nvPr>
        </p:nvSpPr>
        <p:spPr/>
        <p:txBody>
          <a:bodyPr/>
          <a:lstStyle/>
          <a:p>
            <a:r>
              <a:rPr lang="en-US" dirty="0"/>
              <a:t>What we intend to do with the data</a:t>
            </a:r>
            <a:endParaRPr lang="en-IN" dirty="0"/>
          </a:p>
        </p:txBody>
      </p:sp>
      <p:sp>
        <p:nvSpPr>
          <p:cNvPr id="3" name="Content Placeholder 2">
            <a:extLst>
              <a:ext uri="{FF2B5EF4-FFF2-40B4-BE49-F238E27FC236}">
                <a16:creationId xmlns:a16="http://schemas.microsoft.com/office/drawing/2014/main" id="{F245B9FC-EE57-495C-8510-F6A2CD82E564}"/>
              </a:ext>
            </a:extLst>
          </p:cNvPr>
          <p:cNvSpPr>
            <a:spLocks noGrp="1"/>
          </p:cNvSpPr>
          <p:nvPr>
            <p:ph idx="1"/>
          </p:nvPr>
        </p:nvSpPr>
        <p:spPr/>
        <p:txBody>
          <a:bodyPr/>
          <a:lstStyle/>
          <a:p>
            <a:r>
              <a:rPr lang="en-US" dirty="0"/>
              <a:t>We want to gain useful insights as to what factors are affecting employees mental health in the IT workplace, and to see if these conditions can be improved to better increase workplace productivity and employees mental health</a:t>
            </a:r>
            <a:endParaRPr lang="en-IN" dirty="0"/>
          </a:p>
        </p:txBody>
      </p:sp>
    </p:spTree>
    <p:extLst>
      <p:ext uri="{BB962C8B-B14F-4D97-AF65-F5344CB8AC3E}">
        <p14:creationId xmlns:p14="http://schemas.microsoft.com/office/powerpoint/2010/main" val="245679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D03569-04EA-47ED-AF2A-A38412B9310D}"/>
              </a:ext>
            </a:extLst>
          </p:cNvPr>
          <p:cNvSpPr txBox="1"/>
          <p:nvPr/>
        </p:nvSpPr>
        <p:spPr>
          <a:xfrm>
            <a:off x="2711624" y="1844824"/>
            <a:ext cx="6552728" cy="1815882"/>
          </a:xfrm>
          <a:prstGeom prst="rect">
            <a:avLst/>
          </a:prstGeom>
          <a:noFill/>
        </p:spPr>
        <p:txBody>
          <a:bodyPr wrap="square" rtlCol="0">
            <a:spAutoFit/>
          </a:bodyPr>
          <a:lstStyle/>
          <a:p>
            <a:r>
              <a:rPr lang="en-US" sz="4400" dirty="0">
                <a:solidFill>
                  <a:schemeClr val="accent3">
                    <a:lumMod val="75000"/>
                  </a:schemeClr>
                </a:solidFill>
                <a:latin typeface="Corbel" panose="020B0503020204020204" pitchFamily="34" charset="0"/>
              </a:rPr>
              <a:t>Onto data Analysis,</a:t>
            </a:r>
          </a:p>
          <a:p>
            <a:endParaRPr lang="en-US" sz="4400" dirty="0">
              <a:solidFill>
                <a:schemeClr val="accent3">
                  <a:lumMod val="75000"/>
                </a:schemeClr>
              </a:solidFill>
              <a:latin typeface="Corbel" panose="020B0503020204020204" pitchFamily="34" charset="0"/>
            </a:endParaRPr>
          </a:p>
          <a:p>
            <a:r>
              <a:rPr lang="en-US" dirty="0"/>
              <a:t>	</a:t>
            </a:r>
            <a:r>
              <a:rPr lang="en-US" sz="2400" dirty="0">
                <a:latin typeface="Lucida Sans Unicode" panose="020B0602030504020204" pitchFamily="34" charset="0"/>
                <a:cs typeface="Lucida Sans Unicode" panose="020B0602030504020204" pitchFamily="34" charset="0"/>
              </a:rPr>
              <a:t>but first let’s do some data cleaning</a:t>
            </a:r>
            <a:endParaRPr lang="en-IN" sz="2400" dirty="0">
              <a:latin typeface="Lucida Sans Unicode" panose="020B0602030504020204" pitchFamily="34" charset="0"/>
              <a:cs typeface="Lucida Sans Unicode" panose="020B0602030504020204" pitchFamily="34" charset="0"/>
            </a:endParaRPr>
          </a:p>
        </p:txBody>
      </p:sp>
    </p:spTree>
    <p:extLst>
      <p:ext uri="{BB962C8B-B14F-4D97-AF65-F5344CB8AC3E}">
        <p14:creationId xmlns:p14="http://schemas.microsoft.com/office/powerpoint/2010/main" val="606550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F9879-AF1F-487E-84E8-DFFA724A957B}"/>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469CE1E0-A7D5-487D-A6B6-44CCC1C49D65}"/>
              </a:ext>
            </a:extLst>
          </p:cNvPr>
          <p:cNvSpPr>
            <a:spLocks noGrp="1"/>
          </p:cNvSpPr>
          <p:nvPr>
            <p:ph idx="1"/>
          </p:nvPr>
        </p:nvSpPr>
        <p:spPr/>
        <p:txBody>
          <a:bodyPr/>
          <a:lstStyle/>
          <a:p>
            <a:r>
              <a:rPr lang="en-US" dirty="0"/>
              <a:t>All NAN’s for categorical columns to be replaced with previous values</a:t>
            </a:r>
          </a:p>
          <a:p>
            <a:endParaRPr lang="en-IN" dirty="0"/>
          </a:p>
        </p:txBody>
      </p:sp>
      <p:pic>
        <p:nvPicPr>
          <p:cNvPr id="4" name="Picture 3">
            <a:extLst>
              <a:ext uri="{FF2B5EF4-FFF2-40B4-BE49-F238E27FC236}">
                <a16:creationId xmlns:a16="http://schemas.microsoft.com/office/drawing/2014/main" id="{50BA3240-4188-4C01-BDE9-B25AAEDA8BF0}"/>
              </a:ext>
            </a:extLst>
          </p:cNvPr>
          <p:cNvPicPr>
            <a:picLocks noChangeAspect="1"/>
          </p:cNvPicPr>
          <p:nvPr/>
        </p:nvPicPr>
        <p:blipFill>
          <a:blip r:embed="rId2"/>
          <a:stretch>
            <a:fillRect/>
          </a:stretch>
        </p:blipFill>
        <p:spPr>
          <a:xfrm>
            <a:off x="3431704" y="2204864"/>
            <a:ext cx="4684808" cy="4401206"/>
          </a:xfrm>
          <a:prstGeom prst="rect">
            <a:avLst/>
          </a:prstGeom>
        </p:spPr>
      </p:pic>
    </p:spTree>
    <p:extLst>
      <p:ext uri="{BB962C8B-B14F-4D97-AF65-F5344CB8AC3E}">
        <p14:creationId xmlns:p14="http://schemas.microsoft.com/office/powerpoint/2010/main" val="2473494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AB442-2C57-44E6-BBA2-DC2F7AAB98FC}"/>
              </a:ext>
            </a:extLst>
          </p:cNvPr>
          <p:cNvSpPr>
            <a:spLocks noGrp="1"/>
          </p:cNvSpPr>
          <p:nvPr>
            <p:ph type="title"/>
          </p:nvPr>
        </p:nvSpPr>
        <p:spPr/>
        <p:txBody>
          <a:bodyPr/>
          <a:lstStyle/>
          <a:p>
            <a:r>
              <a:rPr lang="en-US" dirty="0"/>
              <a:t>Data Cleaning</a:t>
            </a:r>
            <a:endParaRPr lang="en-IN" dirty="0"/>
          </a:p>
        </p:txBody>
      </p:sp>
      <p:sp>
        <p:nvSpPr>
          <p:cNvPr id="3" name="Content Placeholder 2">
            <a:extLst>
              <a:ext uri="{FF2B5EF4-FFF2-40B4-BE49-F238E27FC236}">
                <a16:creationId xmlns:a16="http://schemas.microsoft.com/office/drawing/2014/main" id="{7C7272E5-16AF-4655-B758-50A15427C6D1}"/>
              </a:ext>
            </a:extLst>
          </p:cNvPr>
          <p:cNvSpPr>
            <a:spLocks noGrp="1"/>
          </p:cNvSpPr>
          <p:nvPr>
            <p:ph idx="1"/>
          </p:nvPr>
        </p:nvSpPr>
        <p:spPr/>
        <p:txBody>
          <a:bodyPr/>
          <a:lstStyle/>
          <a:p>
            <a:r>
              <a:rPr lang="en-US" dirty="0"/>
              <a:t>NAN’s of categorical columns replaced with succeeding values</a:t>
            </a:r>
          </a:p>
          <a:p>
            <a:r>
              <a:rPr lang="en-US" dirty="0"/>
              <a:t>This was done as some of the initial values were NAN’s and replacing with previous values did not affect the dataset</a:t>
            </a:r>
            <a:endParaRPr lang="en-IN" dirty="0"/>
          </a:p>
        </p:txBody>
      </p:sp>
    </p:spTree>
    <p:extLst>
      <p:ext uri="{BB962C8B-B14F-4D97-AF65-F5344CB8AC3E}">
        <p14:creationId xmlns:p14="http://schemas.microsoft.com/office/powerpoint/2010/main" val="3947097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6860</TotalTime>
  <Words>708</Words>
  <Application>Microsoft Office PowerPoint</Application>
  <PresentationFormat>Widescreen</PresentationFormat>
  <Paragraphs>91</Paragraphs>
  <Slides>34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Corbel</vt:lpstr>
      <vt:lpstr>Franklin Gothic Medium</vt:lpstr>
      <vt:lpstr>Lucida Sans Unicode</vt:lpstr>
      <vt:lpstr>Verdana</vt:lpstr>
      <vt:lpstr>Medical Design 16x9</vt:lpstr>
      <vt:lpstr>Course Title: Introduction to Data Science Course Code: UE18CS203   OSMI Mental Health in Tech Survey 2016 </vt:lpstr>
      <vt:lpstr>What is Mental Health?</vt:lpstr>
      <vt:lpstr>Mental Health and the Tech Industry</vt:lpstr>
      <vt:lpstr>Mental Health and the Tech Industry</vt:lpstr>
      <vt:lpstr>What we intend to do with the data</vt:lpstr>
      <vt:lpstr>What we intend to do with the data</vt:lpstr>
      <vt:lpstr>PowerPoint Presentation</vt:lpstr>
      <vt:lpstr>Data Cleaning</vt:lpstr>
      <vt:lpstr>Data Cleaning</vt:lpstr>
      <vt:lpstr>Before Cleaning</vt:lpstr>
      <vt:lpstr>After Cleaning</vt:lpstr>
      <vt:lpstr>Data Cleaning</vt:lpstr>
      <vt:lpstr>Data Cleaning</vt:lpstr>
      <vt:lpstr>Data Cleaning</vt:lpstr>
      <vt:lpstr>Data Cleaning</vt:lpstr>
      <vt:lpstr>Data Cleaning</vt:lpstr>
      <vt:lpstr>Data Cleaning</vt:lpstr>
      <vt:lpstr>Data Cleaning</vt:lpstr>
      <vt:lpstr>Data Cleaning</vt:lpstr>
      <vt:lpstr>PowerPoint Presentation</vt:lpstr>
      <vt:lpstr>What is Normalization and why is it important</vt:lpstr>
      <vt:lpstr>Normalization</vt:lpstr>
      <vt:lpstr>Normal Probability Plot</vt:lpstr>
      <vt:lpstr>Two Content Layout with Table</vt:lpstr>
      <vt:lpstr>PowerPoint Presentation</vt:lpstr>
      <vt:lpstr>Data Visualization</vt:lpstr>
      <vt:lpstr>Data Visualization</vt:lpstr>
      <vt:lpstr>Data Visualization</vt:lpstr>
      <vt:lpstr>Data Visualization</vt:lpstr>
      <vt:lpstr>Data Visualization</vt:lpstr>
      <vt:lpstr>Data Visualization</vt:lpstr>
      <vt:lpstr>PowerPoint Presentation</vt:lpstr>
      <vt:lpstr>Correlation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Title: Introduction to Data Science Course Code: UE18CS203   OSMI Mental Health in Tech Survey 2016</dc:title>
  <dc:creator>Vibha Kurpad</dc:creator>
  <cp:lastModifiedBy>Vibha Kurpad</cp:lastModifiedBy>
  <cp:revision>19</cp:revision>
  <dcterms:created xsi:type="dcterms:W3CDTF">2019-11-09T12:25:19Z</dcterms:created>
  <dcterms:modified xsi:type="dcterms:W3CDTF">2019-11-24T16:03:22Z</dcterms:modified>
</cp:coreProperties>
</file>